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57" r:id="rId5"/>
    <p:sldId id="271" r:id="rId6"/>
    <p:sldId id="312" r:id="rId7"/>
    <p:sldId id="313" r:id="rId8"/>
    <p:sldId id="329" r:id="rId9"/>
    <p:sldId id="332" r:id="rId10"/>
    <p:sldId id="339" r:id="rId11"/>
    <p:sldId id="340" r:id="rId12"/>
    <p:sldId id="264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175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434" autoAdjust="0"/>
  </p:normalViewPr>
  <p:slideViewPr>
    <p:cSldViewPr>
      <p:cViewPr varScale="1">
        <p:scale>
          <a:sx n="72" d="100"/>
          <a:sy n="72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74B1-FA0B-44F1-AD17-E2FFFEF4445F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26983-0452-4328-89A6-5A40B6A8A3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06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551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15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7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037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186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55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26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813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438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14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426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3EE5-05F6-46A1-BA01-311A95B3AC96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4FE6-8A21-4872-9F90-024CAE56E3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634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media" Target="../media/media1.mp4"/><Relationship Id="rId7" Type="http://schemas.openxmlformats.org/officeDocument/2006/relationships/image" Target="../media/image2.png"/><Relationship Id="rId2" Type="http://schemas.openxmlformats.org/officeDocument/2006/relationships/video" Target="https://www.youtube.com/embed/OKW4jvGXhns?feature=oembed" TargetMode="External"/><Relationship Id="rId1" Type="http://schemas.openxmlformats.org/officeDocument/2006/relationships/video" Target="https://www.youtube.com/embed/ohUapcO-RjQ?feature=oembed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7.jpeg"/><Relationship Id="rId5" Type="http://schemas.openxmlformats.org/officeDocument/2006/relationships/video" Target="https://www.youtube.com/embed/ARFBHA1KB0M?feature=oembed" TargetMode="External"/><Relationship Id="rId10" Type="http://schemas.openxmlformats.org/officeDocument/2006/relationships/image" Target="../media/image26.png"/><Relationship Id="rId4" Type="http://schemas.openxmlformats.org/officeDocument/2006/relationships/video" Target="../media/media1.mp4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customer@adCuality.com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customer.adcualit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67544" y="836712"/>
            <a:ext cx="8280920" cy="1512168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80728"/>
            <a:ext cx="1152128" cy="1220450"/>
          </a:xfrm>
          <a:prstGeom prst="rect">
            <a:avLst/>
          </a:prstGeom>
        </p:spPr>
      </p:pic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1187624" y="1246769"/>
            <a:ext cx="626469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36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Reporte de Publicidad Online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3 Rectángulo redondeado"/>
          <p:cNvSpPr/>
          <p:nvPr/>
        </p:nvSpPr>
        <p:spPr>
          <a:xfrm>
            <a:off x="1115616" y="2852936"/>
            <a:ext cx="6886575" cy="1282065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1809988" y="3184984"/>
            <a:ext cx="5497830" cy="6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AR" sz="32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Cyber</a:t>
            </a:r>
            <a:r>
              <a:rPr lang="es-AR" sz="32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 </a:t>
            </a:r>
            <a:r>
              <a:rPr lang="es-AR" sz="32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Monday</a:t>
            </a:r>
            <a:r>
              <a:rPr lang="es-AR" sz="32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 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 Elipse"/>
          <p:cNvSpPr/>
          <p:nvPr/>
        </p:nvSpPr>
        <p:spPr>
          <a:xfrm>
            <a:off x="3529238" y="4389857"/>
            <a:ext cx="2157531" cy="22074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50" y="188640"/>
            <a:ext cx="2049729" cy="5260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5C6A81-1DF2-45AE-B2E4-B8E141FDD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40" y="4795741"/>
            <a:ext cx="1395726" cy="13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300"/>
            <a:ext cx="8637279" cy="481468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59529" y="1562359"/>
            <a:ext cx="8637278" cy="5040558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6" y="820068"/>
            <a:ext cx="66770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22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Screenshots</a:t>
            </a: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y Creatividades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200" b="1" dirty="0">
                <a:solidFill>
                  <a:srgbClr val="FFFFFF"/>
                </a:solidFill>
                <a:effectLst/>
                <a:latin typeface="Microsoft JhengHei"/>
                <a:ea typeface="Calibri"/>
                <a:cs typeface="Times New Roman"/>
              </a:rPr>
              <a:t> 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D9A7FA-9838-447F-A437-C07677C0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872424" cy="43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329AB3F-9084-47C2-8ECF-CF05BEA31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261" y="2122892"/>
            <a:ext cx="2072600" cy="3982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1A5C52-038F-4C51-8117-83B80E5D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753532"/>
            <a:ext cx="3686175" cy="1714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A21B5F-B050-4979-AA42-7466C2F61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679" y="6236927"/>
            <a:ext cx="1943100" cy="180975"/>
          </a:xfrm>
          <a:prstGeom prst="rect">
            <a:avLst/>
          </a:prstGeom>
        </p:spPr>
      </p:pic>
      <p:sp>
        <p:nvSpPr>
          <p:cNvPr id="11" name="4 CuadroTexto">
            <a:extLst>
              <a:ext uri="{FF2B5EF4-FFF2-40B4-BE49-F238E27FC236}">
                <a16:creationId xmlns:a16="http://schemas.microsoft.com/office/drawing/2014/main" id="{9F4A3255-B402-4943-9136-ADC97E68C022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254775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300"/>
            <a:ext cx="8637279" cy="481468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45329" y="1594079"/>
            <a:ext cx="8637278" cy="5040558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6" y="820068"/>
            <a:ext cx="66770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22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Screenshots</a:t>
            </a: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y Creatividades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200" b="1" dirty="0">
                <a:solidFill>
                  <a:srgbClr val="FFFFFF"/>
                </a:solidFill>
                <a:effectLst/>
                <a:latin typeface="Microsoft JhengHei"/>
                <a:ea typeface="Calibri"/>
                <a:cs typeface="Times New Roman"/>
              </a:rPr>
              <a:t> 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sp>
        <p:nvSpPr>
          <p:cNvPr id="13" name="4 CuadroTexto">
            <a:extLst>
              <a:ext uri="{FF2B5EF4-FFF2-40B4-BE49-F238E27FC236}">
                <a16:creationId xmlns:a16="http://schemas.microsoft.com/office/drawing/2014/main" id="{31F46533-6BBE-4208-8638-C8D78CAE912A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  <p:pic>
        <p:nvPicPr>
          <p:cNvPr id="5" name="Elementos multimedia en línea 4" title="El Cyber Monday de Netshoes">
            <a:hlinkClick r:id="" action="ppaction://media"/>
            <a:extLst>
              <a:ext uri="{FF2B5EF4-FFF2-40B4-BE49-F238E27FC236}">
                <a16:creationId xmlns:a16="http://schemas.microsoft.com/office/drawing/2014/main" id="{91977378-9F5C-40A4-82FF-3D027FD305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67544" y="1844824"/>
            <a:ext cx="3840426" cy="2160240"/>
          </a:xfrm>
          <a:prstGeom prst="rect">
            <a:avLst/>
          </a:prstGeom>
        </p:spPr>
      </p:pic>
      <p:pic>
        <p:nvPicPr>
          <p:cNvPr id="6" name="Elementos multimedia en línea 5" title="Cyber Monday en Aerolￃﾭneas">
            <a:hlinkClick r:id="" action="ppaction://media"/>
            <a:extLst>
              <a:ext uri="{FF2B5EF4-FFF2-40B4-BE49-F238E27FC236}">
                <a16:creationId xmlns:a16="http://schemas.microsoft.com/office/drawing/2014/main" id="{7F64BA3B-9E04-4AD9-BBB6-913F239E4B9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716016" y="1855504"/>
            <a:ext cx="3840426" cy="2160240"/>
          </a:xfrm>
          <a:prstGeom prst="rect">
            <a:avLst/>
          </a:prstGeom>
        </p:spPr>
      </p:pic>
      <p:pic>
        <p:nvPicPr>
          <p:cNvPr id="14" name="7b4f50e8e158c4592cdbb0ad6229123c">
            <a:hlinkClick r:id="" action="ppaction://media"/>
            <a:extLst>
              <a:ext uri="{FF2B5EF4-FFF2-40B4-BE49-F238E27FC236}">
                <a16:creationId xmlns:a16="http://schemas.microsoft.com/office/drawing/2014/main" id="{60BDACDD-3575-466D-8BBC-F24C69925D5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8544" y="4102952"/>
            <a:ext cx="3774140" cy="2122954"/>
          </a:xfrm>
          <a:prstGeom prst="rect">
            <a:avLst/>
          </a:prstGeom>
        </p:spPr>
      </p:pic>
      <p:pic>
        <p:nvPicPr>
          <p:cNvPr id="15" name="Elementos multimedia en línea 14" title="CyberMonday | Mimo &amp; Co">
            <a:hlinkClick r:id="" action="ppaction://media"/>
            <a:extLst>
              <a:ext uri="{FF2B5EF4-FFF2-40B4-BE49-F238E27FC236}">
                <a16:creationId xmlns:a16="http://schemas.microsoft.com/office/drawing/2014/main" id="{B8FF1710-7F6B-4C07-9B0C-B8DAD8EB7E96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4716015" y="4103188"/>
            <a:ext cx="38404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300"/>
            <a:ext cx="8637279" cy="481468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556792"/>
            <a:ext cx="8637278" cy="5040558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6" y="820068"/>
            <a:ext cx="66770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Consultas? 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200" b="1" dirty="0">
                <a:solidFill>
                  <a:srgbClr val="FFFFFF"/>
                </a:solidFill>
                <a:effectLst/>
                <a:latin typeface="Microsoft JhengHei"/>
                <a:ea typeface="Calibri"/>
                <a:cs typeface="Times New Roman"/>
              </a:rPr>
              <a:t> 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64441" y="2769965"/>
            <a:ext cx="3561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hlinkClick r:id="rId2"/>
              </a:rPr>
              <a:t>https://customer.adcuality.com/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  <a:hlinkClick r:id="rId3"/>
            </a:endParaRPr>
          </a:p>
          <a:p>
            <a:r>
              <a:rPr lang="es-AR" dirty="0">
                <a:solidFill>
                  <a:schemeClr val="bg1"/>
                </a:solidFill>
                <a:hlinkClick r:id="rId3"/>
              </a:rPr>
              <a:t>customer@adCuality.com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  <a:p>
            <a:r>
              <a:rPr lang="es-AR" dirty="0">
                <a:solidFill>
                  <a:schemeClr val="bg1"/>
                </a:solidFill>
              </a:rPr>
              <a:t>adCuality </a:t>
            </a:r>
          </a:p>
        </p:txBody>
      </p:sp>
      <p:pic>
        <p:nvPicPr>
          <p:cNvPr id="1026" name="Picture 2" descr="C:\Users\Jony\Downloads\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24861"/>
            <a:ext cx="468052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ny\Downloads\send-symb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44" y="3571574"/>
            <a:ext cx="323147" cy="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ny\Downloads\skyp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71" y="4362700"/>
            <a:ext cx="374326" cy="3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ny\Downloads\phone-rece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1" y="5065868"/>
            <a:ext cx="362230" cy="3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5117" y="5085184"/>
            <a:ext cx="27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+541152363157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 redondeado"/>
          <p:cNvSpPr/>
          <p:nvPr/>
        </p:nvSpPr>
        <p:spPr>
          <a:xfrm>
            <a:off x="255201" y="830997"/>
            <a:ext cx="8637279" cy="495300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5" y="836712"/>
            <a:ext cx="6895487" cy="4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Características del reporte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7 Imagen" descr="C:\Users\Jony\Downloads\placeholder-filled-poi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82" y="882749"/>
            <a:ext cx="391795" cy="391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88 Rectángulo redondeado"/>
          <p:cNvSpPr/>
          <p:nvPr/>
        </p:nvSpPr>
        <p:spPr>
          <a:xfrm>
            <a:off x="255202" y="1628801"/>
            <a:ext cx="8637278" cy="5040559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786065"/>
            <a:ext cx="80752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Reporte de publicidad online elaborado por adCuality, herramienta de monitoreo de publicidad en tiempo real. El monitoreo y la actualización de la información en la plataforma se realiza las  24 </a:t>
            </a:r>
            <a:r>
              <a:rPr lang="es-AR" sz="1400" dirty="0" err="1">
                <a:solidFill>
                  <a:schemeClr val="bg1"/>
                </a:solidFill>
              </a:rPr>
              <a:t>hs</a:t>
            </a:r>
            <a:r>
              <a:rPr lang="es-AR" sz="1400" dirty="0">
                <a:solidFill>
                  <a:schemeClr val="bg1"/>
                </a:solidFill>
              </a:rPr>
              <a:t> del día, los 365 días del año.</a:t>
            </a:r>
          </a:p>
          <a:p>
            <a:pPr algn="just">
              <a:lnSpc>
                <a:spcPct val="150000"/>
              </a:lnSpc>
            </a:pPr>
            <a:r>
              <a:rPr lang="es-AR" sz="1400" b="1" dirty="0">
                <a:solidFill>
                  <a:schemeClr val="bg1"/>
                </a:solidFill>
              </a:rPr>
              <a:t> </a:t>
            </a:r>
            <a:endParaRPr lang="es-AR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AR" sz="1400" b="1" dirty="0">
                <a:solidFill>
                  <a:schemeClr val="bg1"/>
                </a:solidFill>
              </a:rPr>
              <a:t>Metodología</a:t>
            </a:r>
            <a:endParaRPr lang="es-AR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Monitoreo de sitios mediante el empleo de un motor de </a:t>
            </a:r>
            <a:r>
              <a:rPr lang="es-AR" sz="1400" dirty="0" err="1">
                <a:solidFill>
                  <a:schemeClr val="bg1"/>
                </a:solidFill>
              </a:rPr>
              <a:t>trackeo</a:t>
            </a:r>
            <a:r>
              <a:rPr lang="es-AR" sz="1400" dirty="0">
                <a:solidFill>
                  <a:schemeClr val="bg1"/>
                </a:solidFill>
              </a:rPr>
              <a:t> y descarga de anuncios. Proceso de clasificación por medio del uso de un algoritmo predictivo con control humano al final del proceso. 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La tecnología empleada por adCuality para el monitoreo no realiza </a:t>
            </a:r>
            <a:r>
              <a:rPr lang="es-AR" sz="1400" dirty="0" err="1">
                <a:solidFill>
                  <a:schemeClr val="bg1"/>
                </a:solidFill>
              </a:rPr>
              <a:t>click</a:t>
            </a:r>
            <a:r>
              <a:rPr lang="es-AR" sz="1400" dirty="0">
                <a:solidFill>
                  <a:schemeClr val="bg1"/>
                </a:solidFill>
              </a:rPr>
              <a:t> sobre los banners (tecnología limpia).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AR" sz="1400" b="1" dirty="0">
                <a:solidFill>
                  <a:schemeClr val="bg1"/>
                </a:solidFill>
              </a:rPr>
              <a:t>Alcance</a:t>
            </a:r>
            <a:endParaRPr lang="es-AR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Pautas publicitarias en sitios locales, regionales y en </a:t>
            </a:r>
            <a:r>
              <a:rPr lang="es-AR" sz="1400" dirty="0" err="1">
                <a:solidFill>
                  <a:schemeClr val="bg1"/>
                </a:solidFill>
              </a:rPr>
              <a:t>adnetworks</a:t>
            </a:r>
            <a:r>
              <a:rPr lang="es-AR" sz="1400" dirty="0">
                <a:solidFill>
                  <a:schemeClr val="bg1"/>
                </a:solidFill>
              </a:rPr>
              <a:t> orientadas con IP local (Publicidad en red de </a:t>
            </a:r>
            <a:r>
              <a:rPr lang="es-AR" sz="1400" dirty="0" err="1">
                <a:solidFill>
                  <a:schemeClr val="bg1"/>
                </a:solidFill>
              </a:rPr>
              <a:t>Display</a:t>
            </a:r>
            <a:r>
              <a:rPr lang="es-AR" sz="1400" dirty="0">
                <a:solidFill>
                  <a:schemeClr val="bg1"/>
                </a:solidFill>
              </a:rPr>
              <a:t>). </a:t>
            </a:r>
          </a:p>
          <a:p>
            <a:pPr algn="just">
              <a:lnSpc>
                <a:spcPct val="150000"/>
              </a:lnSpc>
            </a:pPr>
            <a:endParaRPr lang="es-AR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Para conocer más acerca  del  método de adCuality, ingresar a </a:t>
            </a:r>
            <a:r>
              <a:rPr lang="es-AR" sz="1400" b="1" dirty="0">
                <a:solidFill>
                  <a:schemeClr val="bg1"/>
                </a:solidFill>
              </a:rPr>
              <a:t>https://customer.adCuality.com</a:t>
            </a:r>
            <a:r>
              <a:rPr lang="es-AR" sz="1400" dirty="0">
                <a:solidFill>
                  <a:schemeClr val="bg1"/>
                </a:solidFill>
              </a:rPr>
              <a:t>.  </a:t>
            </a:r>
          </a:p>
          <a:p>
            <a:pPr algn="just">
              <a:lnSpc>
                <a:spcPct val="150000"/>
              </a:lnSpc>
            </a:pPr>
            <a:endParaRPr lang="es-AR" sz="1400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50" y="188640"/>
            <a:ext cx="2049729" cy="526097"/>
          </a:xfrm>
          <a:prstGeom prst="rect">
            <a:avLst/>
          </a:prstGeom>
        </p:spPr>
      </p:pic>
      <p:sp>
        <p:nvSpPr>
          <p:cNvPr id="12" name="4 CuadroTexto">
            <a:extLst>
              <a:ext uri="{FF2B5EF4-FFF2-40B4-BE49-F238E27FC236}">
                <a16:creationId xmlns:a16="http://schemas.microsoft.com/office/drawing/2014/main" id="{7C1B01BD-F428-43C4-B9EB-0071ADE690A0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22196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5 Rectángulo redondeado"/>
          <p:cNvSpPr/>
          <p:nvPr/>
        </p:nvSpPr>
        <p:spPr>
          <a:xfrm>
            <a:off x="255201" y="830997"/>
            <a:ext cx="8637279" cy="495300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5" y="836712"/>
            <a:ext cx="6895487" cy="4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Algunas consideraciones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7 Imagen" descr="C:\Users\Jony\Downloads\placeholder-filled-poi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82" y="882749"/>
            <a:ext cx="391795" cy="391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88 Rectángulo redondeado"/>
          <p:cNvSpPr/>
          <p:nvPr/>
        </p:nvSpPr>
        <p:spPr>
          <a:xfrm>
            <a:off x="255202" y="1556791"/>
            <a:ext cx="8637278" cy="5040559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075227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Todas las estadísticas expuestas en el presente informe están expresadas en porcentajes (%).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Dichos porcentajes son proporcionales a la cantidad de anuncios que adCuality ha encontrado y clasificado.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Por ejemplo: Si el 25% corresponde a la Industria «Alimentos», es porque el 25% de todos los anuncios encontrados, pertenecían a anunciantes de dicha Industria.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175956" y="3400418"/>
            <a:ext cx="44388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>
                <a:solidFill>
                  <a:schemeClr val="bg1"/>
                </a:solidFill>
              </a:rPr>
              <a:t>adCuality brinda métricas de cobertura, de share of </a:t>
            </a:r>
            <a:r>
              <a:rPr lang="es-AR" sz="1400" dirty="0" err="1">
                <a:solidFill>
                  <a:schemeClr val="bg1"/>
                </a:solidFill>
              </a:rPr>
              <a:t>voice</a:t>
            </a:r>
            <a:r>
              <a:rPr lang="es-AR" sz="1400" dirty="0">
                <a:solidFill>
                  <a:schemeClr val="bg1"/>
                </a:solidFill>
              </a:rPr>
              <a:t>. El SOV expresa, en términos porcentuales, la participación de un anunciante (medio, industria, </a:t>
            </a:r>
            <a:r>
              <a:rPr lang="es-AR" sz="1400" dirty="0" err="1">
                <a:solidFill>
                  <a:schemeClr val="bg1"/>
                </a:solidFill>
              </a:rPr>
              <a:t>etc</a:t>
            </a:r>
            <a:r>
              <a:rPr lang="es-AR" sz="1400" dirty="0">
                <a:solidFill>
                  <a:schemeClr val="bg1"/>
                </a:solidFill>
              </a:rPr>
              <a:t>) en relación con sus competidores, con el total de su sector o en relación con el mercado en su totalidad. </a:t>
            </a:r>
          </a:p>
          <a:p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3435463"/>
            <a:ext cx="3805345" cy="25655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9628E8-1DEE-4937-A7DD-C8B6E611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4" y="3587863"/>
            <a:ext cx="3805345" cy="2565512"/>
          </a:xfrm>
          <a:prstGeom prst="rect">
            <a:avLst/>
          </a:prstGeom>
        </p:spPr>
      </p:pic>
      <p:sp>
        <p:nvSpPr>
          <p:cNvPr id="12" name="4 CuadroTexto">
            <a:extLst>
              <a:ext uri="{FF2B5EF4-FFF2-40B4-BE49-F238E27FC236}">
                <a16:creationId xmlns:a16="http://schemas.microsoft.com/office/drawing/2014/main" id="{F948160D-7288-41C0-9258-F3B37F628625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404277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299"/>
            <a:ext cx="8637279" cy="769501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395535" y="836712"/>
            <a:ext cx="849694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Top 15 de Anunciantes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Detalle de los principales anunciantes que pautaron bajo la campaña de </a:t>
            </a:r>
            <a:r>
              <a:rPr lang="es-AR" sz="14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Cyber</a:t>
            </a:r>
            <a:r>
              <a:rPr lang="es-AR" sz="14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 </a:t>
            </a:r>
            <a:r>
              <a:rPr lang="es-AR" sz="14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Monday</a:t>
            </a:r>
            <a:endParaRPr lang="es-AR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844824"/>
            <a:ext cx="8637278" cy="4752526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sp>
        <p:nvSpPr>
          <p:cNvPr id="14" name="4 CuadroTexto">
            <a:extLst>
              <a:ext uri="{FF2B5EF4-FFF2-40B4-BE49-F238E27FC236}">
                <a16:creationId xmlns:a16="http://schemas.microsoft.com/office/drawing/2014/main" id="{6E8E5834-661C-46BB-81F6-4498340E8EDE}"/>
              </a:ext>
            </a:extLst>
          </p:cNvPr>
          <p:cNvSpPr txBox="1"/>
          <p:nvPr/>
        </p:nvSpPr>
        <p:spPr>
          <a:xfrm>
            <a:off x="827584" y="6198063"/>
            <a:ext cx="611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NOTA: la sección de </a:t>
            </a:r>
            <a:r>
              <a:rPr lang="es-AR" sz="1400" b="1" i="1" dirty="0">
                <a:solidFill>
                  <a:schemeClr val="tx1">
                    <a:lumMod val="65000"/>
                  </a:schemeClr>
                </a:solidFill>
              </a:rPr>
              <a:t>Otros</a:t>
            </a:r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 viene a ser del puesto 11 en adelante.</a:t>
            </a:r>
          </a:p>
        </p:txBody>
      </p:sp>
      <p:sp>
        <p:nvSpPr>
          <p:cNvPr id="12" name="4 CuadroTexto">
            <a:extLst>
              <a:ext uri="{FF2B5EF4-FFF2-40B4-BE49-F238E27FC236}">
                <a16:creationId xmlns:a16="http://schemas.microsoft.com/office/drawing/2014/main" id="{2966587A-4102-4D02-B7CB-2397CE6A18A9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F2EC34-EA4C-4F56-8DF6-F26ECE423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46759"/>
            <a:ext cx="6438900" cy="3533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D37A27-25F1-423A-8B76-EEB07402A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40" y="2448264"/>
            <a:ext cx="2192857" cy="35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299"/>
            <a:ext cx="8637279" cy="769501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395535" y="836712"/>
            <a:ext cx="6895487" cy="7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AR" sz="2200" b="1" dirty="0">
                <a:solidFill>
                  <a:srgbClr val="FFFFFF"/>
                </a:solidFill>
                <a:ea typeface="Microsoft JhengHei"/>
                <a:cs typeface="Times New Roman"/>
              </a:rPr>
              <a:t>Top 15 de Industrias</a:t>
            </a:r>
            <a:endParaRPr lang="es-AR" sz="2200" b="1" dirty="0">
              <a:solidFill>
                <a:srgbClr val="FFFFFF"/>
              </a:solidFill>
              <a:latin typeface="Calibri"/>
              <a:ea typeface="Microsoft JhengHe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FFFFFF"/>
                </a:solidFill>
                <a:ea typeface="Microsoft JhengHei"/>
                <a:cs typeface="Times New Roman"/>
              </a:rPr>
              <a:t>Detalle de las principales industrias que pautaron bajo la campaña de </a:t>
            </a:r>
            <a:r>
              <a:rPr lang="es-AR" sz="1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Cyber</a:t>
            </a:r>
            <a:r>
              <a:rPr lang="es-AR" sz="1400" b="1" dirty="0">
                <a:solidFill>
                  <a:srgbClr val="FFFFFF"/>
                </a:solidFill>
                <a:ea typeface="Microsoft JhengHei"/>
                <a:cs typeface="Times New Roman"/>
              </a:rPr>
              <a:t> </a:t>
            </a:r>
            <a:r>
              <a:rPr lang="es-AR" sz="1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Monday</a:t>
            </a:r>
            <a:endParaRPr lang="es-AR" sz="1400" dirty="0">
              <a:ea typeface="Calibri"/>
              <a:cs typeface="Times New Roman"/>
            </a:endParaRPr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844824"/>
            <a:ext cx="8637278" cy="4752526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1DA059-8500-407F-B54D-222D91E5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77834"/>
            <a:ext cx="3974018" cy="42865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0229B2-3888-4E64-8154-532734D57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542" y="2644698"/>
            <a:ext cx="2314575" cy="3152775"/>
          </a:xfrm>
          <a:prstGeom prst="rect">
            <a:avLst/>
          </a:prstGeom>
        </p:spPr>
      </p:pic>
      <p:sp>
        <p:nvSpPr>
          <p:cNvPr id="14" name="4 CuadroTexto">
            <a:extLst>
              <a:ext uri="{FF2B5EF4-FFF2-40B4-BE49-F238E27FC236}">
                <a16:creationId xmlns:a16="http://schemas.microsoft.com/office/drawing/2014/main" id="{2F88429A-B380-4AE4-95DE-DA3723F236FE}"/>
              </a:ext>
            </a:extLst>
          </p:cNvPr>
          <p:cNvSpPr txBox="1"/>
          <p:nvPr/>
        </p:nvSpPr>
        <p:spPr>
          <a:xfrm>
            <a:off x="2050821" y="6173067"/>
            <a:ext cx="611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NOTA: la sección de </a:t>
            </a:r>
            <a:r>
              <a:rPr lang="es-AR" sz="1400" b="1" i="1" dirty="0">
                <a:solidFill>
                  <a:schemeClr val="tx1">
                    <a:lumMod val="65000"/>
                  </a:schemeClr>
                </a:solidFill>
              </a:rPr>
              <a:t>Otros</a:t>
            </a:r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 viene a ser del puesto 11 en adelante.</a:t>
            </a:r>
          </a:p>
        </p:txBody>
      </p:sp>
      <p:sp>
        <p:nvSpPr>
          <p:cNvPr id="15" name="4 CuadroTexto">
            <a:extLst>
              <a:ext uri="{FF2B5EF4-FFF2-40B4-BE49-F238E27FC236}">
                <a16:creationId xmlns:a16="http://schemas.microsoft.com/office/drawing/2014/main" id="{8F1846C0-5BBB-442D-8EBE-7CF441FAFCE9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195457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299"/>
            <a:ext cx="8637279" cy="769501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844824"/>
            <a:ext cx="8637278" cy="4752526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CF909754-4CD0-484F-8339-62E37770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836712"/>
            <a:ext cx="6895487" cy="7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AR" sz="2200" b="1" dirty="0">
                <a:solidFill>
                  <a:srgbClr val="FFFFFF"/>
                </a:solidFill>
                <a:ea typeface="Microsoft JhengHei"/>
                <a:cs typeface="Times New Roman"/>
              </a:rPr>
              <a:t>Top 15 de </a:t>
            </a:r>
            <a:r>
              <a:rPr lang="es-AR" sz="22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Publishers</a:t>
            </a:r>
            <a:endParaRPr lang="es-AR" sz="2200" b="1" dirty="0">
              <a:solidFill>
                <a:srgbClr val="FFFFFF"/>
              </a:solidFill>
              <a:latin typeface="Calibri"/>
              <a:ea typeface="Microsoft JhengHe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Share </a:t>
            </a:r>
            <a:r>
              <a:rPr lang="es-AR" sz="14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of</a:t>
            </a: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14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Voice</a:t>
            </a: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 de Publisher </a:t>
            </a:r>
            <a:r>
              <a:rPr lang="es-AR" sz="1400" b="1" dirty="0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 donde se </a:t>
            </a:r>
            <a:r>
              <a:rPr lang="es-AR" sz="14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encontro</a:t>
            </a: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pauta  referentes al </a:t>
            </a:r>
            <a:r>
              <a:rPr lang="es-AR" sz="14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Cyber</a:t>
            </a:r>
            <a:r>
              <a:rPr lang="es-AR" sz="14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1400" b="1" dirty="0" err="1">
                <a:solidFill>
                  <a:srgbClr val="FFFFFF"/>
                </a:solidFill>
                <a:latin typeface="Calibri"/>
                <a:ea typeface="Microsoft JhengHei"/>
                <a:cs typeface="Times New Roman"/>
              </a:rPr>
              <a:t>M</a:t>
            </a:r>
            <a:r>
              <a:rPr lang="es-AR" sz="14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onday</a:t>
            </a:r>
            <a:endParaRPr lang="es-AR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0DD129-590B-4E81-8668-AC6AF8F3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6" y="2244649"/>
            <a:ext cx="5619750" cy="39528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31FB84-14AA-4394-B7F9-08802C2D7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808" y="2174042"/>
            <a:ext cx="1736886" cy="4094088"/>
          </a:xfrm>
          <a:prstGeom prst="rect">
            <a:avLst/>
          </a:prstGeom>
        </p:spPr>
      </p:pic>
      <p:sp>
        <p:nvSpPr>
          <p:cNvPr id="15" name="4 CuadroTexto">
            <a:extLst>
              <a:ext uri="{FF2B5EF4-FFF2-40B4-BE49-F238E27FC236}">
                <a16:creationId xmlns:a16="http://schemas.microsoft.com/office/drawing/2014/main" id="{3874F64F-BAC2-4CF3-975D-D4EF62EE58CC}"/>
              </a:ext>
            </a:extLst>
          </p:cNvPr>
          <p:cNvSpPr txBox="1"/>
          <p:nvPr/>
        </p:nvSpPr>
        <p:spPr>
          <a:xfrm>
            <a:off x="787130" y="6230148"/>
            <a:ext cx="611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NOTA: la sección de </a:t>
            </a:r>
            <a:r>
              <a:rPr lang="es-AR" sz="1400" b="1" i="1" dirty="0">
                <a:solidFill>
                  <a:schemeClr val="tx1">
                    <a:lumMod val="65000"/>
                  </a:schemeClr>
                </a:solidFill>
              </a:rPr>
              <a:t>Otros</a:t>
            </a:r>
            <a:r>
              <a:rPr lang="es-AR" sz="1400" dirty="0">
                <a:solidFill>
                  <a:schemeClr val="tx1">
                    <a:lumMod val="65000"/>
                  </a:schemeClr>
                </a:solidFill>
              </a:rPr>
              <a:t> viene a ser del puesto 11 en adelante.</a:t>
            </a:r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60EF86A6-7E42-4339-AECE-D22FC492C687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212585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299"/>
            <a:ext cx="8637279" cy="769501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395535" y="836712"/>
            <a:ext cx="7128793" cy="75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pViewability</a:t>
            </a:r>
            <a:endParaRPr lang="es-AR" sz="2400" b="1" dirty="0">
              <a:solidFill>
                <a:srgbClr val="FFFFFF"/>
              </a:solidFill>
              <a:ea typeface="Microsoft JhengHe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400" b="1" dirty="0">
                <a:solidFill>
                  <a:srgbClr val="FFFFFF"/>
                </a:solidFill>
                <a:ea typeface="Microsoft JhengHei"/>
                <a:cs typeface="Times New Roman"/>
              </a:rPr>
              <a:t>Detalle de las 10 marcas que tuvieron mejor </a:t>
            </a:r>
            <a:r>
              <a:rPr lang="es-AR" sz="1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pViewability</a:t>
            </a:r>
            <a:r>
              <a:rPr lang="es-AR" sz="1400" b="1" dirty="0">
                <a:solidFill>
                  <a:srgbClr val="FFFFFF"/>
                </a:solidFill>
                <a:ea typeface="Microsoft JhengHei"/>
                <a:cs typeface="Times New Roman"/>
              </a:rPr>
              <a:t> en sus campañas de </a:t>
            </a:r>
            <a:r>
              <a:rPr lang="es-AR" sz="1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Cyber</a:t>
            </a:r>
            <a:r>
              <a:rPr lang="es-AR" sz="1400" b="1" dirty="0">
                <a:solidFill>
                  <a:srgbClr val="FFFFFF"/>
                </a:solidFill>
                <a:ea typeface="Microsoft JhengHei"/>
                <a:cs typeface="Times New Roman"/>
              </a:rPr>
              <a:t> </a:t>
            </a:r>
            <a:r>
              <a:rPr lang="es-AR" sz="1400" b="1" dirty="0" err="1">
                <a:solidFill>
                  <a:srgbClr val="FFFFFF"/>
                </a:solidFill>
                <a:ea typeface="Microsoft JhengHei"/>
                <a:cs typeface="Times New Roman"/>
              </a:rPr>
              <a:t>Monday</a:t>
            </a:r>
            <a:endParaRPr lang="es-AR" sz="1400" dirty="0">
              <a:ea typeface="Calibri"/>
              <a:cs typeface="Times New Roman"/>
            </a:endParaRPr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844824"/>
            <a:ext cx="8637278" cy="4752526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B4ADAF-94AE-4B03-B97A-4AB29C0F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99" y="1988840"/>
            <a:ext cx="5871002" cy="4408525"/>
          </a:xfrm>
          <a:prstGeom prst="rect">
            <a:avLst/>
          </a:prstGeom>
        </p:spPr>
      </p:pic>
      <p:sp>
        <p:nvSpPr>
          <p:cNvPr id="12" name="4 CuadroTexto">
            <a:extLst>
              <a:ext uri="{FF2B5EF4-FFF2-40B4-BE49-F238E27FC236}">
                <a16:creationId xmlns:a16="http://schemas.microsoft.com/office/drawing/2014/main" id="{4954797D-F822-4FB5-8474-A66542BB96E3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140016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300"/>
            <a:ext cx="8637279" cy="481468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53361" y="1526742"/>
            <a:ext cx="8637278" cy="5040558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6" y="820068"/>
            <a:ext cx="66770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22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Screenshots</a:t>
            </a: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y Creatividades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200" b="1" dirty="0">
                <a:solidFill>
                  <a:srgbClr val="FFFFFF"/>
                </a:solidFill>
                <a:effectLst/>
                <a:latin typeface="Microsoft JhengHei"/>
                <a:ea typeface="Calibri"/>
                <a:cs typeface="Times New Roman"/>
              </a:rPr>
              <a:t> 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7236CC7-98D2-47D8-A47F-20E2CC37B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82972"/>
            <a:ext cx="5942385" cy="33797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DCBB73-D5F1-4AB7-A130-87723482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101590"/>
            <a:ext cx="8351912" cy="11268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A60C8E-2EBB-4B0E-80A2-15B221AA0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7" y="1988840"/>
            <a:ext cx="2650604" cy="1619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1549E2-2799-411F-843F-239D825EB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014" y="6319293"/>
            <a:ext cx="1447800" cy="161925"/>
          </a:xfrm>
          <a:prstGeom prst="rect">
            <a:avLst/>
          </a:prstGeom>
        </p:spPr>
      </p:pic>
      <p:sp>
        <p:nvSpPr>
          <p:cNvPr id="11" name="4 CuadroTexto">
            <a:extLst>
              <a:ext uri="{FF2B5EF4-FFF2-40B4-BE49-F238E27FC236}">
                <a16:creationId xmlns:a16="http://schemas.microsoft.com/office/drawing/2014/main" id="{98BA0CC4-5A7B-43BA-80F0-21BE45FDE787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158667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5 Rectángulo redondeado"/>
          <p:cNvSpPr/>
          <p:nvPr/>
        </p:nvSpPr>
        <p:spPr>
          <a:xfrm>
            <a:off x="255201" y="859300"/>
            <a:ext cx="8637279" cy="481468"/>
          </a:xfrm>
          <a:prstGeom prst="roundRect">
            <a:avLst/>
          </a:prstGeom>
          <a:solidFill>
            <a:srgbClr val="EE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10" name="288 Rectángulo redondeado"/>
          <p:cNvSpPr/>
          <p:nvPr/>
        </p:nvSpPr>
        <p:spPr>
          <a:xfrm>
            <a:off x="255202" y="1556792"/>
            <a:ext cx="8637278" cy="5040558"/>
          </a:xfrm>
          <a:prstGeom prst="roundRect">
            <a:avLst>
              <a:gd name="adj" fmla="val 7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/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395536" y="820068"/>
            <a:ext cx="66770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</a:t>
            </a:r>
            <a:r>
              <a:rPr lang="es-AR" sz="2200" b="1" dirty="0" err="1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Screenshots</a:t>
            </a:r>
            <a:r>
              <a:rPr lang="es-AR" sz="2200" b="1" dirty="0">
                <a:solidFill>
                  <a:srgbClr val="FFFFFF"/>
                </a:solidFill>
                <a:effectLst/>
                <a:latin typeface="Calibri"/>
                <a:ea typeface="Microsoft JhengHei"/>
                <a:cs typeface="Times New Roman"/>
              </a:rPr>
              <a:t> y Creatividades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AR" sz="1200" b="1" dirty="0">
                <a:solidFill>
                  <a:srgbClr val="FFFFFF"/>
                </a:solidFill>
                <a:effectLst/>
                <a:latin typeface="Microsoft JhengHei"/>
                <a:ea typeface="Calibri"/>
                <a:cs typeface="Times New Roman"/>
              </a:rPr>
              <a:t> </a:t>
            </a:r>
            <a:endParaRPr lang="es-A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0" y="173614"/>
            <a:ext cx="2049729" cy="5260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FDAA60-31EC-4566-84C2-F70D525E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079" y="2070528"/>
            <a:ext cx="3291061" cy="44967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2733D1-DC03-414E-A58D-5F1DCC358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740504"/>
            <a:ext cx="3185385" cy="153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DFAF-230B-4F5E-B5F5-F57B7460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5998700"/>
            <a:ext cx="1895475" cy="171450"/>
          </a:xfrm>
          <a:prstGeom prst="rect">
            <a:avLst/>
          </a:prstGeom>
        </p:spPr>
      </p:pic>
      <p:sp>
        <p:nvSpPr>
          <p:cNvPr id="11" name="4 CuadroTexto">
            <a:extLst>
              <a:ext uri="{FF2B5EF4-FFF2-40B4-BE49-F238E27FC236}">
                <a16:creationId xmlns:a16="http://schemas.microsoft.com/office/drawing/2014/main" id="{4AAFD0C5-3DA2-4A9D-97BE-402B629ABA08}"/>
              </a:ext>
            </a:extLst>
          </p:cNvPr>
          <p:cNvSpPr txBox="1"/>
          <p:nvPr/>
        </p:nvSpPr>
        <p:spPr>
          <a:xfrm>
            <a:off x="1547664" y="290700"/>
            <a:ext cx="50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400" dirty="0"/>
              <a:t>Reporte  </a:t>
            </a:r>
            <a:r>
              <a:rPr lang="es-AR" sz="1400" dirty="0" err="1"/>
              <a:t>Cyber</a:t>
            </a:r>
            <a:r>
              <a:rPr lang="es-AR" sz="1400" dirty="0"/>
              <a:t> </a:t>
            </a:r>
            <a:r>
              <a:rPr lang="es-AR" sz="1400" dirty="0" err="1"/>
              <a:t>Monday</a:t>
            </a:r>
            <a:r>
              <a:rPr lang="es-AR" sz="1400" dirty="0"/>
              <a:t> – Argentina –  4,5,6 de Noviembre 2019 </a:t>
            </a:r>
          </a:p>
        </p:txBody>
      </p:sp>
    </p:spTree>
    <p:extLst>
      <p:ext uri="{BB962C8B-B14F-4D97-AF65-F5344CB8AC3E}">
        <p14:creationId xmlns:p14="http://schemas.microsoft.com/office/powerpoint/2010/main" val="5409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515</Words>
  <Application>Microsoft Office PowerPoint</Application>
  <PresentationFormat>Presentación en pantalla (4:3)</PresentationFormat>
  <Paragraphs>57</Paragraphs>
  <Slides>12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Microsoft JhengHei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Jony</dc:creator>
  <cp:lastModifiedBy>Juan David</cp:lastModifiedBy>
  <cp:revision>231</cp:revision>
  <dcterms:created xsi:type="dcterms:W3CDTF">2016-07-25T18:30:51Z</dcterms:created>
  <dcterms:modified xsi:type="dcterms:W3CDTF">2019-11-13T15:25:47Z</dcterms:modified>
</cp:coreProperties>
</file>